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oppins Light" panose="00000400000000000000" pitchFamily="2" charset="0"/>
      <p:regular r:id="rId13"/>
    </p:embeddedFont>
    <p:embeddedFont>
      <p:font typeface="Roboto Light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7439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ohan.s.agnivamsha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Flight Delay Prediction &amp; Operations Optimization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Transforming aviation operations through predictive analytics and intelligent visualization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Predictive Solutions for Aviation Excellence</a:t>
            </a:r>
            <a:endParaRPr lang="en-US" sz="17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F7DF4368-B1FC-EE07-AE66-E583D76BC4FD}"/>
              </a:ext>
            </a:extLst>
          </p:cNvPr>
          <p:cNvSpPr/>
          <p:nvPr/>
        </p:nvSpPr>
        <p:spPr>
          <a:xfrm>
            <a:off x="793790" y="5956796"/>
            <a:ext cx="7556421" cy="1103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Mohan 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  <a:hlinkClick r:id="rId4"/>
              </a:rPr>
              <a:t>mohan.s.agnivamsha@gmail.com</a:t>
            </a:r>
            <a:b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</a:b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Business Intelligence Analyst Enthusiast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2350"/>
            <a:ext cx="115845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From Delay Reporting to Delay Prevention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1864757"/>
            <a:ext cx="30480" cy="4426268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4" name="Shape 2"/>
          <p:cNvSpPr/>
          <p:nvPr/>
        </p:nvSpPr>
        <p:spPr>
          <a:xfrm>
            <a:off x="6410087" y="210466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18647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45119" y="190726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345894" y="19426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Phase 1: Foundation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2433042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Historical delay analytics and basic risk scoring dashboard deployment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346555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0" name="Shape 8"/>
          <p:cNvSpPr/>
          <p:nvPr/>
        </p:nvSpPr>
        <p:spPr>
          <a:xfrm>
            <a:off x="7060049" y="32256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45119" y="32681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449270" y="33035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Phase 2: Integration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449270" y="3793927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Real-time weather feeds and airport operations data integration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10087" y="463855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0049" y="43986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45119" y="44411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3178254" y="4476512"/>
            <a:ext cx="30028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Phase 3: Optimization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4966930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Full predictive capabilities with AI-powered prescriptive recommendations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5461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Enabling Collins Aerospace to power predictive aviation operations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71642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Ready to transform reactive reporting into proactive delay prevention through advanced analytics and intelligent visualization.</a:t>
            </a:r>
            <a:endParaRPr lang="en-US" sz="175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71ADD3-42E4-FB6C-CA27-15E08DFC578B}"/>
              </a:ext>
            </a:extLst>
          </p:cNvPr>
          <p:cNvSpPr/>
          <p:nvPr/>
        </p:nvSpPr>
        <p:spPr>
          <a:xfrm>
            <a:off x="12833498" y="7783033"/>
            <a:ext cx="1711842" cy="32960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927" y="796171"/>
            <a:ext cx="7570946" cy="140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Challenge: Aviation's $26 Billion Problem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2927" y="2537698"/>
            <a:ext cx="3673078" cy="2029301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5218" y="2769989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Weather Disruptions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5218" y="3256002"/>
            <a:ext cx="3208496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Unexpected storms and seasonal patterns causing cascade delays across networks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0676" y="2537698"/>
            <a:ext cx="3673197" cy="2029301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2967" y="2769989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Airport Congestion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2967" y="3256002"/>
            <a:ext cx="3208615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Limited runway capacity and gate availability during peak hours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2927" y="4791670"/>
            <a:ext cx="7570946" cy="1669732"/>
          </a:xfrm>
          <a:prstGeom prst="roundRect">
            <a:avLst>
              <a:gd name="adj" fmla="val 565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5218" y="5023961"/>
            <a:ext cx="2960965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Resource Constraints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5218" y="5509974"/>
            <a:ext cx="7106364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Crew duty limits, maintenance windows, and ground handling bottlenecks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72927" y="6714173"/>
            <a:ext cx="7570946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Current reactive reporting systems leave airlines constantly playing catch-up, resulting in passenger frustration and operational inefficiency.</a:t>
            </a:r>
            <a:endParaRPr lang="en-US" sz="17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272FE0B-9E4C-7712-D539-AF46A4104BC3}"/>
              </a:ext>
            </a:extLst>
          </p:cNvPr>
          <p:cNvSpPr/>
          <p:nvPr/>
        </p:nvSpPr>
        <p:spPr>
          <a:xfrm>
            <a:off x="12833498" y="7783033"/>
            <a:ext cx="1711842" cy="32960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521" y="578644"/>
            <a:ext cx="7670959" cy="1315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Financial Reality of Flight Delays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6521" y="2551271"/>
            <a:ext cx="3578781" cy="694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$26B+</a:t>
            </a:r>
            <a:endParaRPr lang="en-US" sz="5450" dirty="0"/>
          </a:p>
        </p:txBody>
      </p:sp>
      <p:sp>
        <p:nvSpPr>
          <p:cNvPr id="5" name="Text 2"/>
          <p:cNvSpPr/>
          <p:nvPr/>
        </p:nvSpPr>
        <p:spPr>
          <a:xfrm>
            <a:off x="1210508" y="3508653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Annual Global Cost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6521" y="4047887"/>
            <a:ext cx="3578781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Total impact of flight delays worldwide according to IATA data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6521" y="5247323"/>
            <a:ext cx="3578781" cy="694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$74</a:t>
            </a:r>
            <a:endParaRPr lang="en-US" sz="5450" dirty="0"/>
          </a:p>
        </p:txBody>
      </p:sp>
      <p:sp>
        <p:nvSpPr>
          <p:cNvPr id="8" name="Text 5"/>
          <p:cNvSpPr/>
          <p:nvPr/>
        </p:nvSpPr>
        <p:spPr>
          <a:xfrm>
            <a:off x="1210508" y="6204704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Cost Per Minute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36521" y="6743938"/>
            <a:ext cx="3578781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Average delay cost in U.S. aviation operations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836319" y="2419826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Impact on Airlines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4836319" y="2959060"/>
            <a:ext cx="3578781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Fuel burn during extended ground operations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4836319" y="3706058"/>
            <a:ext cx="3578781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Crew overtime and duty limit violations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836319" y="4453057"/>
            <a:ext cx="3578781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Passenger compensation and rebooking costs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836319" y="5200055"/>
            <a:ext cx="3578781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Aircraft asset underutilization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40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Our Predictive Solution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01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956798"/>
            <a:ext cx="3664744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3131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Integration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3621524"/>
            <a:ext cx="36647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Combine flight schedules, weather forecasts, and historical delay patterns into unified analytics platform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71748" y="2601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2956798"/>
            <a:ext cx="3664863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0" name="Text 7"/>
          <p:cNvSpPr/>
          <p:nvPr/>
        </p:nvSpPr>
        <p:spPr>
          <a:xfrm>
            <a:off x="10171748" y="3131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Risk Prediction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71748" y="3621524"/>
            <a:ext cx="3664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Machine learning models generate delay probability scores for every scheduled flight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46996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825014"/>
            <a:ext cx="7556421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4" name="Text 11"/>
          <p:cNvSpPr/>
          <p:nvPr/>
        </p:nvSpPr>
        <p:spPr>
          <a:xfrm>
            <a:off x="6280190" y="5999321"/>
            <a:ext cx="31621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Proactive Optimization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280190" y="64897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What-if simulations enable crew, gate, and turnaround time adjustments before delays occur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06CCFA0-5476-F9AF-3F0C-3A58C85A371D}"/>
              </a:ext>
            </a:extLst>
          </p:cNvPr>
          <p:cNvSpPr/>
          <p:nvPr/>
        </p:nvSpPr>
        <p:spPr>
          <a:xfrm>
            <a:off x="12833498" y="7783033"/>
            <a:ext cx="1711842" cy="32960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036"/>
            <a:ext cx="93330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Comprehensive Data Foundation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0244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Flight Operations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4332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Real-time schedules, aircraft rotations, block times, and turnaround requirements from airline systems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40244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252907"/>
            <a:ext cx="28878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Weather Intelligence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74332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NOAA forecasts, historical patterns, and microweather conditions at origin and destination airports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Airport Operations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26364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Gate availability, runway congestion, ground handling capacity, and security checkpoint flows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773222"/>
            <a:ext cx="31851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Historical Performance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263640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BTS and FAA delay records, seasonal trends, and airline-specific operational patterns</a:t>
            </a:r>
            <a:endParaRPr lang="en-US" sz="17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85FA920-7C6F-56E9-B0E0-008BC4E53C77}"/>
              </a:ext>
            </a:extLst>
          </p:cNvPr>
          <p:cNvSpPr/>
          <p:nvPr/>
        </p:nvSpPr>
        <p:spPr>
          <a:xfrm>
            <a:off x="12833498" y="7783033"/>
            <a:ext cx="1711842" cy="32960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795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Machine Learning Analytics Engine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64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Predictive Features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3451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Origin-destination pair characteristics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15028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Time of day and seasonal patterns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95538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Weather conditions and forecasts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76048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Airport congestion levels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2026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Crew availability and duty constraints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700778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Aircraft maintenance schedules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2764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Model Architecture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42721" y="33451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Algorithm: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Gradient Boosting with Random Forest ensemble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427505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Output: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Delay risk score (0-1) with confidence intervals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20493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Classification: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Low, Medium, High risk categories with predicted delay minutes</a:t>
            </a:r>
            <a:endParaRPr lang="en-US" sz="17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171D7F-E292-7C9B-D81C-3984DB329EF5}"/>
              </a:ext>
            </a:extLst>
          </p:cNvPr>
          <p:cNvSpPr/>
          <p:nvPr/>
        </p:nvSpPr>
        <p:spPr>
          <a:xfrm>
            <a:off x="12833498" y="7783033"/>
            <a:ext cx="1711842" cy="32960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027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Executive Operations Dashboard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67990"/>
            <a:ext cx="3664744" cy="2093714"/>
          </a:xfrm>
          <a:prstGeom prst="roundRect">
            <a:avLst>
              <a:gd name="adj" fmla="val 4550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3225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Risk Heatmap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3715703"/>
            <a:ext cx="31501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Visual flight map with green, yellow, red coding based on delay probability scores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967990"/>
            <a:ext cx="3664863" cy="2093714"/>
          </a:xfrm>
          <a:prstGeom prst="roundRect">
            <a:avLst>
              <a:gd name="adj" fmla="val 4550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42642" y="3225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Alert System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42642" y="3715703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Real-time notifications for high-risk flights with recommended preventive actions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1084" y="5545812"/>
            <a:ext cx="29046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51084" y="6036231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On-time performance trends, cost impact tracking, and operational efficiency indicators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324" y="572214"/>
            <a:ext cx="7692152" cy="1296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What-If Simulation Capabilities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324" y="2179439"/>
            <a:ext cx="1037034" cy="15269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56765" y="2386846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Scenario Planning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56765" y="2835354"/>
            <a:ext cx="6447711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 gate reassignments, crew swaps, and turnaround buffer adjustments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324" y="3706416"/>
            <a:ext cx="1037034" cy="15269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6765" y="3913823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Impact Analysis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56765" y="4362331"/>
            <a:ext cx="6447711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Quantify delay reduction, cost savings, and resource optimization outcomes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324" y="5233392"/>
            <a:ext cx="1037034" cy="15269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56765" y="5440799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Decision Support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56765" y="5889308"/>
            <a:ext cx="6447711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AI-powered recommendations for optimal resource allocation strategies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212324" y="6993612"/>
            <a:ext cx="7692152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Example: Reallocating Gate 15 to Flight AA1234 reduces predicted delay from 45 to 15 minutes, saving $2,220 in operational costs.</a:t>
            </a:r>
            <a:endParaRPr lang="en-US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598AC-6E26-F297-5F1F-F583B4418523}"/>
              </a:ext>
            </a:extLst>
          </p:cNvPr>
          <p:cNvSpPr/>
          <p:nvPr/>
        </p:nvSpPr>
        <p:spPr>
          <a:xfrm>
            <a:off x="12833498" y="7783033"/>
            <a:ext cx="1711842" cy="32960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5791"/>
            <a:ext cx="8841343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Measurable Business Outcomes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1492091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25%</a:t>
            </a:r>
            <a:endParaRPr lang="en-US" sz="4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87" y="1817013"/>
            <a:ext cx="3352681" cy="33526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69827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Delay Reduction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82241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Proactive interventions preventing delays before they cascade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40504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18%</a:t>
            </a:r>
            <a:endParaRPr lang="en-US" sz="4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1817013"/>
            <a:ext cx="3352681" cy="33526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18240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Cost Savings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230654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Reduced compensation, fuel burn, and crew overtime expenses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88918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35%</a:t>
            </a:r>
            <a:endParaRPr lang="en-US" sz="43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7213" y="1817013"/>
            <a:ext cx="3352681" cy="335268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66653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Resource Efficiency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9679067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Optimized gate utilization and crew scheduling effectiveness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82241" y="6898719"/>
            <a:ext cx="1306591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Enhanced passenger experience through reliable on-time performance and reduced disruptions drives customer loyalty and revenue protection.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CF6EB1A-B419-5F30-2DDC-BE188FF12975}"/>
              </a:ext>
            </a:extLst>
          </p:cNvPr>
          <p:cNvSpPr/>
          <p:nvPr/>
        </p:nvSpPr>
        <p:spPr>
          <a:xfrm>
            <a:off x="12833498" y="7783033"/>
            <a:ext cx="1711842" cy="32960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584</Words>
  <Application>Microsoft Office PowerPoint</Application>
  <PresentationFormat>Custom</PresentationFormat>
  <Paragraphs>104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Poppins Light</vt:lpstr>
      <vt:lpstr>Roboto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Mohan S</cp:lastModifiedBy>
  <cp:revision>2</cp:revision>
  <dcterms:created xsi:type="dcterms:W3CDTF">2025-09-29T03:48:09Z</dcterms:created>
  <dcterms:modified xsi:type="dcterms:W3CDTF">2025-09-29T03:53:57Z</dcterms:modified>
</cp:coreProperties>
</file>